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3" r:id="rId3"/>
  </p:sldMasterIdLst>
  <p:notesMasterIdLst>
    <p:notesMasterId r:id="rId25"/>
  </p:notesMasterIdLst>
  <p:sldIdLst>
    <p:sldId id="257" r:id="rId4"/>
    <p:sldId id="270" r:id="rId5"/>
    <p:sldId id="273" r:id="rId6"/>
    <p:sldId id="274" r:id="rId7"/>
    <p:sldId id="275" r:id="rId8"/>
    <p:sldId id="276" r:id="rId9"/>
    <p:sldId id="277" r:id="rId10"/>
    <p:sldId id="278" r:id="rId11"/>
    <p:sldId id="286" r:id="rId12"/>
    <p:sldId id="287" r:id="rId13"/>
    <p:sldId id="288" r:id="rId14"/>
    <p:sldId id="279" r:id="rId15"/>
    <p:sldId id="280" r:id="rId16"/>
    <p:sldId id="281" r:id="rId17"/>
    <p:sldId id="282" r:id="rId18"/>
    <p:sldId id="283" r:id="rId19"/>
    <p:sldId id="284" r:id="rId20"/>
    <p:sldId id="289" r:id="rId21"/>
    <p:sldId id="290" r:id="rId22"/>
    <p:sldId id="292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F8579-48AB-4A54-A5E5-4B0681F0F6A5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564A6-A015-491F-A8F8-E2C383A88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41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54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8317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9957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1" name="Google Shape;34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6430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4565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1273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4630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855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3826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8971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946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4043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9251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4" name="Google Shape;30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5372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7622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1EC6-8736-48D1-A70C-5DD0C6ED2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3EB92-12A1-4BE6-86D2-B5DCAF4B8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5EA5C-8254-42F2-9F96-9EC6A7707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D392-87A7-40B6-97BA-EF1A9B24B8CB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E98F9-B27D-4C7E-A198-7869B11F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58DCB-4707-499E-9CA4-61CA002F6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074E-8C43-4E84-AD4F-D1E7E790D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98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F47BC-F941-4F1A-9E00-9E2EACC51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FAADD-A439-43E6-B76B-0BB8FC555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EDF67-6B22-4995-ABB9-07F6B17B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D392-87A7-40B6-97BA-EF1A9B24B8CB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560DA-1986-4904-B816-AFAB46C6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236EF-8A81-45B7-97C1-A94776BD2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074E-8C43-4E84-AD4F-D1E7E790D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7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DDEFA8-6DC2-4B8C-982B-E68303CBC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82FD13-3177-4331-B0D0-D277273E3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C3939-8F5B-4426-B4F0-D1CB24E14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D392-87A7-40B6-97BA-EF1A9B24B8CB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6D103-A6BA-4C7C-BAFF-908111990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06210-0466-4040-9279-75ACD53A0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074E-8C43-4E84-AD4F-D1E7E790D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8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  <a:tabLst/>
                <a:defRPr/>
              </a:pPr>
              <a:t>‹#›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0623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381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  <a:tabLst/>
                <a:defRPr/>
              </a:pPr>
              <a:t>‹#›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81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86CB4B4D-7CA3-9044-876B-883B54F8677D}" type="slidenum"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1701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B2BA0-FFD0-416C-8407-36F22595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840EB-6DAA-49C3-94D9-91FC9F2B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31A90-37B5-4A66-8C1A-A345A6A46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D392-87A7-40B6-97BA-EF1A9B24B8CB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E2CE7-14D5-44CF-968E-48B95500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26BD3-FB10-462C-A783-F751A7312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074E-8C43-4E84-AD4F-D1E7E790D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56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6838-0E20-4300-8D94-52D2FAD4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FFC59-FD96-4DDF-84EB-17308178D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E566F-EC8F-408E-9086-D7755EA56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D392-87A7-40B6-97BA-EF1A9B24B8CB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67B06-C252-49E8-8C25-9F01FAFD4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5F412-5A95-4F83-A171-6A885D34C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074E-8C43-4E84-AD4F-D1E7E790D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73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F8B04-2002-40B6-B65D-411CC683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A31F-F0AB-4BB0-B7E5-B195F05156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2559F2-018D-47A1-AEBB-85D2F3F4C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39E03F-37B7-46DF-B4E5-0132FC720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D392-87A7-40B6-97BA-EF1A9B24B8CB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F1877-5261-4AA9-9076-64D2FCD6E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6B701-848D-4794-8740-87CA8203E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074E-8C43-4E84-AD4F-D1E7E790D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63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BA7BA-1692-434A-ACD4-14423055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B0173-FF1E-4CF9-922F-53390F2B6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E3292-1C49-4B28-A363-2D918DA26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32130-705B-4E5B-BF3D-B79003DD4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4428EB-4CA9-48A8-AE91-7AE3119AE1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E90E59-CF7F-4633-9653-C80D4521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D392-87A7-40B6-97BA-EF1A9B24B8CB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64C4C-DCA5-4A33-931F-762108A5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DA56E4-FBDB-47BD-B492-D68E998C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074E-8C43-4E84-AD4F-D1E7E790D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2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68AC-208B-4F67-99D1-FFC22E12D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A1D68F-644D-408A-812A-01B480F9F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D392-87A7-40B6-97BA-EF1A9B24B8CB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6EC90-B4A5-4268-8D63-3DFC328A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DD523-0658-4D49-BD25-2E3AF4E60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074E-8C43-4E84-AD4F-D1E7E790D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02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F9981A-2F05-4C76-9824-E3E0AD1E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D392-87A7-40B6-97BA-EF1A9B24B8CB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B5858-8B8D-4CB2-AFD9-785DF2146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048F9-E9C7-4614-89F8-43B48320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074E-8C43-4E84-AD4F-D1E7E790D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32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A11E4-BE59-4E1A-BACA-F3612A24E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F3D9E-7E2D-4C77-97E4-70E09ACAA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90AA5-8694-4FEB-9B63-8ED50C7A6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0924B-4F58-441B-9545-7172A610D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D392-87A7-40B6-97BA-EF1A9B24B8CB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C66EF-9E4F-477A-9B18-7918AE70F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53215-0B95-4F40-92DE-98B63F765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074E-8C43-4E84-AD4F-D1E7E790D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11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B264-8080-4DFD-81B8-2A671769C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B7A6F1-91E3-4412-AE66-159F3E7E99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2CE885-B94F-47E4-A750-E97118EE0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2B304-D08D-4A80-92C7-EB78F906E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D392-87A7-40B6-97BA-EF1A9B24B8CB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9D73D-3AD5-48EB-8C07-7885780FF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126C7-70DE-484E-87FF-67358D53C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074E-8C43-4E84-AD4F-D1E7E790D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34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FA1EC4-AD0A-44D0-9D02-1EC6B4A32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CD9F-A9D0-479C-B7BE-32632A5F9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A265B-E8E3-4CC1-AE31-A87D1950B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0D392-87A7-40B6-97BA-EF1A9B24B8CB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AEAB4-A3C7-4088-A556-328443D1A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BA7DF-DBA5-4EC3-A372-1430F62DD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3074E-8C43-4E84-AD4F-D1E7E790D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rgbClr val="641C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4">
            <a:alphaModFix amt="35000"/>
          </a:blip>
          <a:srcRect/>
          <a:stretch/>
        </p:blipFill>
        <p:spPr>
          <a:xfrm>
            <a:off x="0" y="1"/>
            <a:ext cx="12192000" cy="13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51926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;p1"/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rgbClr val="641C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595959"/>
                </a:solidFill>
              </a:defRPr>
            </a:pPr>
            <a:endParaRPr/>
          </a:p>
        </p:txBody>
      </p:sp>
      <p:pic>
        <p:nvPicPr>
          <p:cNvPr id="3" name="Google Shape;11;p1" descr="Google Shape;11;p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838200" y="365759"/>
            <a:ext cx="105156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22563" y="6399832"/>
            <a:ext cx="231238" cy="21466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077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>
          <a:schemeClr val="accent1"/>
        </a:buClr>
        <a:buSzPts val="28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971550" marR="0" indent="-40005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>
          <a:schemeClr val="accent1"/>
        </a:buClr>
        <a:buSzPts val="28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1508760" marR="0" indent="-48006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>
          <a:schemeClr val="accent1"/>
        </a:buClr>
        <a:buSzPts val="28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2019300" marR="0" indent="-5334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>
          <a:schemeClr val="accent1"/>
        </a:buClr>
        <a:buSzPts val="28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2476500" marR="0" indent="-5334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>
          <a:schemeClr val="accent1"/>
        </a:buClr>
        <a:buSzPts val="28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2933700" marR="0" indent="-5334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>
          <a:schemeClr val="accent1"/>
        </a:buClr>
        <a:buSzPts val="28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3390900" marR="0" indent="-5334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>
          <a:schemeClr val="accent1"/>
        </a:buClr>
        <a:buSzPts val="28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3848100" marR="0" indent="-5334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>
          <a:schemeClr val="accent1"/>
        </a:buClr>
        <a:buSzPts val="28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4305300" marR="0" indent="-5334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>
          <a:schemeClr val="accent1"/>
        </a:buClr>
        <a:buSzPts val="28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>
              <a:alpha val="60000"/>
            </a:schemeClr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598072" y="-216981"/>
            <a:ext cx="5349722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dirty="0">
                <a:solidFill>
                  <a:schemeClr val="dk2"/>
                </a:solidFill>
              </a:rPr>
              <a:t>Final Presentation Team 524PC </a:t>
            </a:r>
            <a:r>
              <a:rPr lang="en-US" dirty="0" err="1">
                <a:solidFill>
                  <a:schemeClr val="dk2"/>
                </a:solidFill>
              </a:rPr>
              <a:t>RoboBoat</a:t>
            </a:r>
            <a:r>
              <a:rPr lang="en-US" dirty="0">
                <a:solidFill>
                  <a:schemeClr val="dk2"/>
                </a:solidFill>
              </a:rPr>
              <a:t> Pt. 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"/>
          </p:nvPr>
        </p:nvSpPr>
        <p:spPr>
          <a:xfrm>
            <a:off x="598072" y="4885830"/>
            <a:ext cx="11590867" cy="1810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200">
                <a:solidFill>
                  <a:schemeClr val="dk2"/>
                </a:solidFill>
              </a:rPr>
              <a:t>By: Tamara McCaskill, Joseph Earnest, Manning Owens, Steven Harrington, Bryson Potts</a:t>
            </a: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0" y="5730812"/>
            <a:ext cx="12192000" cy="1127188"/>
          </a:xfrm>
          <a:prstGeom prst="rect">
            <a:avLst/>
          </a:prstGeom>
          <a:solidFill>
            <a:srgbClr val="641C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 rot="10800000">
            <a:off x="-3060" y="5730813"/>
            <a:ext cx="12191999" cy="1127186"/>
          </a:xfrm>
          <a:prstGeom prst="rect">
            <a:avLst/>
          </a:prstGeom>
          <a:blipFill rotWithShape="1">
            <a:blip r:embed="rId3">
              <a:alphaModFix amt="20000"/>
            </a:blip>
            <a:tile tx="88900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3" descr="Image-Galler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342" y="583720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 descr="RoboBoat 2020 - RoboBoa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3084" y="5891157"/>
            <a:ext cx="122237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 sz="3600">
                <a:solidFill>
                  <a:srgbClr val="0C0C0C"/>
                </a:solidFill>
              </a:rPr>
              <a:t>1</a:t>
            </a:fld>
            <a:endParaRPr sz="3600">
              <a:solidFill>
                <a:srgbClr val="0C0C0C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50C8419-93FF-4202-95FA-1D627C58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753" y="1036658"/>
            <a:ext cx="4938804" cy="3283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4545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512C9-58C0-4329-A5F7-7E31BAEA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>
            <a:normAutofit/>
          </a:bodyPr>
          <a:lstStyle/>
          <a:p>
            <a:r>
              <a:rPr lang="en-US" dirty="0"/>
              <a:t>Manufacturing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678ED-7FB4-4387-A0BD-3A02E3E6C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514600"/>
            <a:ext cx="4777491" cy="3614488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The tower on the lid was removed after observing that the LiDAR tilt mechanism would facilitate the purpose of the tower.</a:t>
            </a:r>
          </a:p>
          <a:p>
            <a:r>
              <a:rPr lang="en-US" sz="1800" dirty="0">
                <a:solidFill>
                  <a:schemeClr val="tx2"/>
                </a:solidFill>
              </a:rPr>
              <a:t>A positive mold was made for lid fabrication. (Left)</a:t>
            </a:r>
          </a:p>
          <a:p>
            <a:r>
              <a:rPr lang="en-US" sz="1800" dirty="0">
                <a:solidFill>
                  <a:schemeClr val="tx2"/>
                </a:solidFill>
              </a:rPr>
              <a:t>A negative mold was made for hull fabrication. (Right)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8" name="Picture 7" descr="A picture containing text, ground, outdoor&#10;&#10;Description automatically generated">
            <a:extLst>
              <a:ext uri="{FF2B5EF4-FFF2-40B4-BE49-F238E27FC236}">
                <a16:creationId xmlns:a16="http://schemas.microsoft.com/office/drawing/2014/main" id="{380DF54F-F5AE-4263-8FA7-1565D7881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616" y="2528396"/>
            <a:ext cx="2690172" cy="3586896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5BB50D0-14EA-41B2-9A70-7B3877036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2528396"/>
            <a:ext cx="2690172" cy="35868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4EFF4-4AC1-43CE-AE2A-17D733772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6908" y="6327648"/>
            <a:ext cx="1166892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fld id="{73B850FF-6169-4056-8077-06FFA93A5366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900"/>
                <a:buFont typeface="Arial"/>
                <a:buNone/>
                <a:tabLst/>
                <a:defRPr/>
              </a:pPr>
              <a:t>10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309;p35">
            <a:extLst>
              <a:ext uri="{FF2B5EF4-FFF2-40B4-BE49-F238E27FC236}">
                <a16:creationId xmlns:a16="http://schemas.microsoft.com/office/drawing/2014/main" id="{95B39CC0-3A1B-4E03-9531-B7F82BA74868}"/>
              </a:ext>
            </a:extLst>
          </p:cNvPr>
          <p:cNvSpPr txBox="1"/>
          <p:nvPr/>
        </p:nvSpPr>
        <p:spPr>
          <a:xfrm>
            <a:off x="838199" y="6341444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Steven Harrington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</a:t>
            </a: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10</a:t>
            </a:fld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5762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CD3E6-517A-46F0-AA2E-61F7AE7E1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>
            <a:normAutofit/>
          </a:bodyPr>
          <a:lstStyle/>
          <a:p>
            <a:r>
              <a:rPr lang="en-US" dirty="0"/>
              <a:t>Manufacturing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BDA92-FDBF-417D-9851-CDBF1608E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514600"/>
            <a:ext cx="4777491" cy="3614488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After conducting a float test, any holes and leaks were patched.</a:t>
            </a:r>
          </a:p>
          <a:p>
            <a:r>
              <a:rPr lang="en-US" sz="1800" dirty="0">
                <a:solidFill>
                  <a:schemeClr val="tx2"/>
                </a:solidFill>
              </a:rPr>
              <a:t>Once cured the surface was sanded and painted.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2C9FA2-1E64-4A0B-A65A-17AFE8750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27" y="2514600"/>
            <a:ext cx="2033149" cy="3614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C7FAF0-87E9-4BD6-ADB6-6C1F2137F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14638" y="2976758"/>
            <a:ext cx="3586896" cy="26901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36C67-594A-45D2-BED5-C6A02E7F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6908" y="6327648"/>
            <a:ext cx="1166892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fld id="{73B850FF-6169-4056-8077-06FFA93A5366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900"/>
                <a:buFont typeface="Arial"/>
                <a:buNone/>
                <a:tabLst/>
                <a:defRPr/>
              </a:pPr>
              <a:t>11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309;p35">
            <a:extLst>
              <a:ext uri="{FF2B5EF4-FFF2-40B4-BE49-F238E27FC236}">
                <a16:creationId xmlns:a16="http://schemas.microsoft.com/office/drawing/2014/main" id="{91745FB2-072B-461B-A5BB-F68448191914}"/>
              </a:ext>
            </a:extLst>
          </p:cNvPr>
          <p:cNvSpPr txBox="1"/>
          <p:nvPr/>
        </p:nvSpPr>
        <p:spPr>
          <a:xfrm>
            <a:off x="838199" y="637182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Steven Harrington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</a:t>
            </a: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11</a:t>
            </a:fld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1417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2F0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>
            <a:spLocks noGrp="1"/>
          </p:cNvSpPr>
          <p:nvPr>
            <p:ph type="title"/>
          </p:nvPr>
        </p:nvSpPr>
        <p:spPr>
          <a:xfrm>
            <a:off x="839788" y="-433136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Assessment Plan</a:t>
            </a:r>
            <a:endParaRPr/>
          </a:p>
        </p:txBody>
      </p:sp>
      <p:sp>
        <p:nvSpPr>
          <p:cNvPr id="318" name="Google Shape;318;p3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sp>
        <p:nvSpPr>
          <p:cNvPr id="319" name="Google Shape;319;p36"/>
          <p:cNvSpPr txBox="1">
            <a:spLocks noGrp="1"/>
          </p:cNvSpPr>
          <p:nvPr>
            <p:ph type="body" idx="2"/>
          </p:nvPr>
        </p:nvSpPr>
        <p:spPr>
          <a:xfrm>
            <a:off x="836612" y="1295859"/>
            <a:ext cx="4141286" cy="4256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b="1">
                <a:solidFill>
                  <a:schemeClr val="dk1"/>
                </a:solidFill>
              </a:rPr>
              <a:t>Floatation 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Observe floatation capabilities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Floats for at least 30 mins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Floats at desirable stability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b="1">
                <a:solidFill>
                  <a:schemeClr val="dk1"/>
                </a:solidFill>
              </a:rPr>
              <a:t>Stability 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Does it sit level?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Does it flip when force is applied.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b="1">
                <a:solidFill>
                  <a:schemeClr val="dk1"/>
                </a:solidFill>
              </a:rPr>
              <a:t>Sub-Systems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Test the LiDar tilt mechanism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Test the propulsor hot-swaps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b="1">
                <a:solidFill>
                  <a:schemeClr val="dk1"/>
                </a:solidFill>
              </a:rPr>
              <a:t>Operation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Does the boat work after EE integration?</a:t>
            </a:r>
            <a:endParaRPr/>
          </a:p>
        </p:txBody>
      </p:sp>
      <p:sp>
        <p:nvSpPr>
          <p:cNvPr id="320" name="Google Shape;320;p36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12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1" name="Google Shape;321;p36"/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Bryson Potts					</a:t>
            </a: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12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36" descr="Where Can I Find a Boats Stability Curve? | Practical Sailo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3188" y="454025"/>
            <a:ext cx="6429375" cy="5638800"/>
          </a:xfrm>
          <a:prstGeom prst="rect">
            <a:avLst/>
          </a:prstGeom>
          <a:solidFill>
            <a:srgbClr val="651C27"/>
          </a:solidFill>
          <a:ln w="1111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162942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2F0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37"/>
          <p:cNvGraphicFramePr/>
          <p:nvPr/>
        </p:nvGraphicFramePr>
        <p:xfrm>
          <a:off x="0" y="-1"/>
          <a:ext cx="12192000" cy="624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0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</a:t>
                      </a:r>
                      <a:endParaRPr sz="2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51C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Target</a:t>
                      </a:r>
                      <a:endParaRPr sz="2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51C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Metric</a:t>
                      </a:r>
                      <a:endParaRPr sz="2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51C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Floatation</a:t>
                      </a:r>
                      <a:endParaRPr sz="24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Float for at least 30 minutes</a:t>
                      </a:r>
                      <a:endParaRPr sz="24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 floating without taking on water</a:t>
                      </a:r>
                      <a:endParaRPr sz="24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Stability </a:t>
                      </a:r>
                      <a:endParaRPr sz="24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Sit level in the water</a:t>
                      </a:r>
                      <a:endParaRPr sz="24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 level to see stability in water</a:t>
                      </a:r>
                      <a:endParaRPr sz="24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Sub-Systems</a:t>
                      </a:r>
                      <a:endParaRPr sz="24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LiDar tilt mechanism works</a:t>
                      </a:r>
                      <a:endParaRPr sz="2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Propulsor hot swap works</a:t>
                      </a:r>
                      <a:endParaRPr sz="24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LiDar scan has good visibility</a:t>
                      </a:r>
                      <a:endParaRPr sz="2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Propulsors can be easily swapped</a:t>
                      </a:r>
                      <a:endParaRPr sz="24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Operation</a:t>
                      </a:r>
                      <a:endParaRPr sz="24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Boat has all electronics implemented and functions</a:t>
                      </a:r>
                      <a:endParaRPr sz="24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combination of all the above metrics.</a:t>
                      </a:r>
                      <a:endParaRPr sz="24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8" name="Google Shape;328;p37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13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9" name="Google Shape;329;p37"/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Bryson Potts					</a:t>
            </a: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13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7"/>
          <p:cNvSpPr/>
          <p:nvPr/>
        </p:nvSpPr>
        <p:spPr>
          <a:xfrm>
            <a:off x="503546" y="1570626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5080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Floatation and Stability </a:t>
            </a:r>
            <a:endParaRPr/>
          </a:p>
        </p:txBody>
      </p:sp>
      <p:sp>
        <p:nvSpPr>
          <p:cNvPr id="336" name="Google Shape;336;p38"/>
          <p:cNvSpPr txBox="1"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Possible locations to test the boat include: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Gulf Coast Pool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The Bay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Can test as early as the 19</a:t>
            </a:r>
            <a:r>
              <a:rPr lang="en-US" baseline="30000"/>
              <a:t>th</a:t>
            </a:r>
            <a:r>
              <a:rPr lang="en-US"/>
              <a:t> of July depending on: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Boat being manufactured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Weather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Authorization</a:t>
            </a:r>
            <a:endParaRPr/>
          </a:p>
          <a:p>
            <a:pPr marL="228600" lvl="0" indent="-508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14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8" name="Google Shape;338;p38"/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Bryson Potts					</a:t>
            </a: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14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3364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Floatation and Stability </a:t>
            </a: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15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45" name="Google Shape;345;p39" descr="A picture containing water, outdoor, ocean, watercraft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847" y="2547891"/>
            <a:ext cx="4994742" cy="2712641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46" name="Google Shape;346;p39"/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Bryson Potts					</a:t>
            </a: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15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0DAD66-2BDF-4A42-8BB2-C99B58121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289" y="2459999"/>
            <a:ext cx="4344001" cy="288842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180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Sub-Systems and Operation </a:t>
            </a:r>
            <a:endParaRPr/>
          </a:p>
        </p:txBody>
      </p:sp>
      <p:sp>
        <p:nvSpPr>
          <p:cNvPr id="352" name="Google Shape;352;p40"/>
          <p:cNvSpPr txBox="1">
            <a:spLocks noGrp="1"/>
          </p:cNvSpPr>
          <p:nvPr>
            <p:ph type="body" idx="1"/>
          </p:nvPr>
        </p:nvSpPr>
        <p:spPr>
          <a:xfrm>
            <a:off x="838200" y="1949450"/>
            <a:ext cx="5257800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Sub-Systems consists of: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The Propulsor Hot-Swaps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The LiDar tilt mechanism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53" name="Google Shape;353;p40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16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4" name="Google Shape;354;p40"/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Bryson Potts					</a:t>
            </a: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16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0"/>
          <p:cNvSpPr txBox="1"/>
          <p:nvPr/>
        </p:nvSpPr>
        <p:spPr>
          <a:xfrm>
            <a:off x="6202362" y="1949450"/>
            <a:ext cx="5257800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62C52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This testing can begin…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2C52"/>
              </a:buClr>
              <a:buSzPts val="2800"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EE has integrated their components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2C52"/>
              </a:buClr>
              <a:buSzPts val="2800"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40"/>
          <p:cNvPicPr preferRelativeResize="0"/>
          <p:nvPr/>
        </p:nvPicPr>
        <p:blipFill rotWithShape="1">
          <a:blip r:embed="rId3">
            <a:alphaModFix/>
          </a:blip>
          <a:srcRect b="17989"/>
          <a:stretch/>
        </p:blipFill>
        <p:spPr>
          <a:xfrm>
            <a:off x="1050925" y="3834107"/>
            <a:ext cx="1457131" cy="2339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0"/>
          <p:cNvPicPr preferRelativeResize="0"/>
          <p:nvPr/>
        </p:nvPicPr>
        <p:blipFill rotWithShape="1">
          <a:blip r:embed="rId4">
            <a:alphaModFix/>
          </a:blip>
          <a:srcRect t="6484" b="15341"/>
          <a:stretch/>
        </p:blipFill>
        <p:spPr>
          <a:xfrm>
            <a:off x="3374515" y="3806115"/>
            <a:ext cx="1565253" cy="2395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4389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Safety Plan</a:t>
            </a:r>
            <a:endParaRPr/>
          </a:p>
        </p:txBody>
      </p:sp>
      <p:sp>
        <p:nvSpPr>
          <p:cNvPr id="363" name="Google Shape;363;p41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17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4" name="Google Shape;364;p41"/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Bryson Potts					</a:t>
            </a: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17</a:t>
            </a:fld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5" name="Google Shape;365;p41"/>
          <p:cNvGraphicFramePr/>
          <p:nvPr/>
        </p:nvGraphicFramePr>
        <p:xfrm>
          <a:off x="612396" y="1617288"/>
          <a:ext cx="10989600" cy="45486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49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8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Safety Concern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B8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Safety Plan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B8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8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Person falling in water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No running near water, also have floatation devices on hand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Boat flipping/sinking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Start at low power, move to high power.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8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Boat getting stranded in the middle of water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Ensure boat is fully charged, connections are secure. 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8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Boat catching on fire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Have a fire extinguisher on hand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8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Collision between boat and obstacles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Clear unwanted obstacles from water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759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oboboat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Roboboat Results</a:t>
            </a:r>
          </a:p>
        </p:txBody>
      </p:sp>
      <p:sp>
        <p:nvSpPr>
          <p:cNvPr id="325" name="As a result of the competition going to online/more conceptual, we did not have a hull made until the latter part of the semest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As a result of the competition going to online/more conceptual, we did not have a hull made until the latter part of the semester</a:t>
            </a:r>
          </a:p>
          <a:p>
            <a:r>
              <a:rPr dirty="0"/>
              <a:t>With regards to the competition, we did not place or win any money</a:t>
            </a:r>
            <a:endParaRPr lang="en-US" dirty="0"/>
          </a:p>
        </p:txBody>
      </p:sp>
      <p:sp>
        <p:nvSpPr>
          <p:cNvPr id="5" name="Google Shape;364;p41">
            <a:extLst>
              <a:ext uri="{FF2B5EF4-FFF2-40B4-BE49-F238E27FC236}">
                <a16:creationId xmlns:a16="http://schemas.microsoft.com/office/drawing/2014/main" id="{993631CB-22CF-467A-97CC-8D08C904D5E8}"/>
              </a:ext>
            </a:extLst>
          </p:cNvPr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Manning Owens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			</a:t>
            </a: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18</a:t>
            </a:fld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139789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EE Integ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EE Integration</a:t>
            </a:r>
          </a:p>
        </p:txBody>
      </p:sp>
      <p:sp>
        <p:nvSpPr>
          <p:cNvPr id="329" name="The boat hull is finish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boat hull is finished</a:t>
            </a:r>
          </a:p>
          <a:p>
            <a:r>
              <a:t>The Electrical Engineering group will be able to implement all the hardware to be able to control this boat with a remote</a:t>
            </a:r>
          </a:p>
          <a:p>
            <a:r>
              <a:t>Our hull is strong and tough enough to be able to handle anything the EE’s put into it (within reason)</a:t>
            </a:r>
          </a:p>
        </p:txBody>
      </p:sp>
      <p:sp>
        <p:nvSpPr>
          <p:cNvPr id="5" name="Google Shape;364;p41">
            <a:extLst>
              <a:ext uri="{FF2B5EF4-FFF2-40B4-BE49-F238E27FC236}">
                <a16:creationId xmlns:a16="http://schemas.microsoft.com/office/drawing/2014/main" id="{CBC6509A-F97F-4356-A184-B08B33C8F948}"/>
              </a:ext>
            </a:extLst>
          </p:cNvPr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Manning Owens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			</a:t>
            </a: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19</a:t>
            </a:fld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794893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Prototyping and Test Readiness</a:t>
            </a:r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body" idx="1"/>
          </p:nvPr>
        </p:nvSpPr>
        <p:spPr>
          <a:xfrm>
            <a:off x="6096000" y="2101849"/>
            <a:ext cx="5257800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Test Readiness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The Assessment Plan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Description of Tests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Safety Plan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228600" lvl="0" indent="-508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28" name="Google Shape;228;p27"/>
          <p:cNvSpPr txBox="1"/>
          <p:nvPr/>
        </p:nvSpPr>
        <p:spPr>
          <a:xfrm>
            <a:off x="990600" y="2101850"/>
            <a:ext cx="5257800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62C52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Prototypes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2C52"/>
              </a:buClr>
              <a:buSzPts val="2800"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The Hull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2C52"/>
              </a:buClr>
              <a:buSzPts val="2800"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The Lid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2C52"/>
              </a:buClr>
              <a:buSzPts val="2800"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The Tilt Mechanism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2C52"/>
              </a:buClr>
              <a:buSzPts val="2800"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Propulsor Hot-Swap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508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2C52"/>
              </a:buClr>
              <a:buSzPts val="2800"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Bryson Potts  				</a:t>
            </a: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2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885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Advice for the Upcoming Grou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Advice for the Upcoming Groups</a:t>
            </a:r>
          </a:p>
        </p:txBody>
      </p:sp>
      <p:sp>
        <p:nvSpPr>
          <p:cNvPr id="333" name="Get it made professionally if possib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Get it made professionally if possible</a:t>
            </a:r>
          </a:p>
          <a:p>
            <a:r>
              <a:t>Do not wait until the last minute!!</a:t>
            </a:r>
          </a:p>
          <a:p>
            <a:r>
              <a:t>Do a positive mold as opposed to a negative mold</a:t>
            </a:r>
          </a:p>
          <a:p>
            <a:r>
              <a:t>Flat-bottomed design?</a:t>
            </a:r>
          </a:p>
          <a:p>
            <a:r>
              <a:t>Budget willing, look into making the hull out of other materials</a:t>
            </a:r>
          </a:p>
        </p:txBody>
      </p:sp>
      <p:sp>
        <p:nvSpPr>
          <p:cNvPr id="5" name="Google Shape;364;p41">
            <a:extLst>
              <a:ext uri="{FF2B5EF4-FFF2-40B4-BE49-F238E27FC236}">
                <a16:creationId xmlns:a16="http://schemas.microsoft.com/office/drawing/2014/main" id="{5A123673-204B-4021-9A6D-1FEBF25AC0D5}"/>
              </a:ext>
            </a:extLst>
          </p:cNvPr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Manning Owens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			</a:t>
            </a: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20</a:t>
            </a:fld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004250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F0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rgbClr val="641C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42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1"/>
            <a:ext cx="12192000" cy="13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6F2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>
              <a:alpha val="690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42"/>
          <p:cNvPicPr preferRelativeResize="0"/>
          <p:nvPr/>
        </p:nvPicPr>
        <p:blipFill rotWithShape="1">
          <a:blip r:embed="rId4">
            <a:alphaModFix/>
          </a:blip>
          <a:srcRect t="37018" r="40625"/>
          <a:stretch/>
        </p:blipFill>
        <p:spPr>
          <a:xfrm rot="-5400000">
            <a:off x="55229" y="-39837"/>
            <a:ext cx="1311586" cy="139126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2"/>
          <p:cNvSpPr txBox="1">
            <a:spLocks noGrp="1"/>
          </p:cNvSpPr>
          <p:nvPr>
            <p:ph type="title"/>
          </p:nvPr>
        </p:nvSpPr>
        <p:spPr>
          <a:xfrm>
            <a:off x="1406653" y="4881415"/>
            <a:ext cx="9601200" cy="167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Questions?</a:t>
            </a:r>
            <a:br>
              <a:rPr lang="en-US">
                <a:solidFill>
                  <a:schemeClr val="dk2"/>
                </a:solidFill>
              </a:rPr>
            </a:br>
            <a:br>
              <a:rPr lang="en-US">
                <a:solidFill>
                  <a:schemeClr val="dk2"/>
                </a:solidFill>
              </a:rPr>
            </a:br>
            <a:br>
              <a:rPr lang="en-US">
                <a:solidFill>
                  <a:schemeClr val="dk2"/>
                </a:solidFill>
              </a:rPr>
            </a:br>
            <a:br>
              <a:rPr lang="en-US">
                <a:solidFill>
                  <a:schemeClr val="dk2"/>
                </a:solidFill>
              </a:rPr>
            </a:br>
            <a:br>
              <a:rPr lang="en-US">
                <a:solidFill>
                  <a:schemeClr val="dk2"/>
                </a:solidFill>
              </a:rPr>
            </a:br>
            <a:br>
              <a:rPr lang="en-US">
                <a:solidFill>
                  <a:schemeClr val="dk2"/>
                </a:solidFill>
              </a:rPr>
            </a:br>
            <a:br>
              <a:rPr lang="en-US">
                <a:solidFill>
                  <a:schemeClr val="dk2"/>
                </a:solidFill>
              </a:rPr>
            </a:br>
            <a:br>
              <a:rPr lang="en-US">
                <a:solidFill>
                  <a:schemeClr val="dk2"/>
                </a:solidFill>
              </a:rPr>
            </a:br>
            <a:r>
              <a:rPr lang="en-US">
                <a:solidFill>
                  <a:schemeClr val="dk2"/>
                </a:solidFill>
              </a:rPr>
              <a:t>B.O.A.T</a:t>
            </a:r>
            <a:br>
              <a:rPr lang="en-US">
                <a:solidFill>
                  <a:schemeClr val="dk2"/>
                </a:solidFill>
              </a:rPr>
            </a:br>
            <a:r>
              <a:rPr lang="en-US" sz="2200">
                <a:solidFill>
                  <a:schemeClr val="dk2"/>
                </a:solidFill>
              </a:rPr>
              <a:t>(Best of All Time)</a:t>
            </a:r>
            <a:endParaRPr/>
          </a:p>
        </p:txBody>
      </p:sp>
      <p:pic>
        <p:nvPicPr>
          <p:cNvPr id="377" name="Google Shape;377;p42"/>
          <p:cNvPicPr preferRelativeResize="0"/>
          <p:nvPr/>
        </p:nvPicPr>
        <p:blipFill rotWithShape="1">
          <a:blip r:embed="rId5">
            <a:alphaModFix/>
          </a:blip>
          <a:srcRect r="46047"/>
          <a:stretch/>
        </p:blipFill>
        <p:spPr>
          <a:xfrm>
            <a:off x="10820400" y="1870604"/>
            <a:ext cx="1371600" cy="254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2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21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9EAC3C-CB6E-4C02-9898-5BFB48EEC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089" y="1603813"/>
            <a:ext cx="5666773" cy="3767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4331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2F0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2532" y="-2219753"/>
            <a:ext cx="12192000" cy="58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41C26"/>
          </a:solidFill>
          <a:ln w="12700" cap="flat" cmpd="sng">
            <a:solidFill>
              <a:srgbClr val="7920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30"/>
          <p:cNvCxnSpPr/>
          <p:nvPr/>
        </p:nvCxnSpPr>
        <p:spPr>
          <a:xfrm>
            <a:off x="6718097" y="2978524"/>
            <a:ext cx="4762234" cy="0"/>
          </a:xfrm>
          <a:prstGeom prst="straightConnector1">
            <a:avLst/>
          </a:prstGeom>
          <a:noFill/>
          <a:ln w="9525" cap="flat" cmpd="sng">
            <a:solidFill>
              <a:srgbClr val="641C26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53" name="Google Shape;253;p30"/>
          <p:cNvSpPr txBox="1"/>
          <p:nvPr/>
        </p:nvSpPr>
        <p:spPr>
          <a:xfrm>
            <a:off x="9187262" y="3059668"/>
            <a:ext cx="4876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0"/>
          <p:cNvCxnSpPr/>
          <p:nvPr/>
        </p:nvCxnSpPr>
        <p:spPr>
          <a:xfrm>
            <a:off x="6494359" y="450880"/>
            <a:ext cx="0" cy="2343149"/>
          </a:xfrm>
          <a:prstGeom prst="straightConnector1">
            <a:avLst/>
          </a:prstGeom>
          <a:noFill/>
          <a:ln w="9525" cap="flat" cmpd="sng">
            <a:solidFill>
              <a:srgbClr val="641C26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55" name="Google Shape;255;p30"/>
          <p:cNvSpPr txBox="1"/>
          <p:nvPr/>
        </p:nvSpPr>
        <p:spPr>
          <a:xfrm>
            <a:off x="6080759" y="1437788"/>
            <a:ext cx="1216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613611" y="3731661"/>
            <a:ext cx="10960768" cy="2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B.O.A.T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Length is 1.2 meters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Height is 0.7 meters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Material of construction is E6 Fiberglass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Weight estimate of Hull + Lid is 13.26 Kg or 29 lbs. (SolidWorks material estimate)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0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3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Bryson Potts  				</a:t>
            </a: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3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028921" y="-1261463"/>
            <a:ext cx="9730059" cy="5230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316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0" y="0"/>
            <a:ext cx="4981074" cy="6858000"/>
          </a:xfrm>
          <a:prstGeom prst="rect">
            <a:avLst/>
          </a:prstGeom>
          <a:solidFill>
            <a:srgbClr val="651C27"/>
          </a:solidFill>
          <a:ln w="12700" cap="flat" cmpd="sng">
            <a:solidFill>
              <a:srgbClr val="651C2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839788" y="-433136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Prototypes</a:t>
            </a:r>
            <a:endParaRPr/>
          </a:p>
        </p:txBody>
      </p:sp>
      <p:pic>
        <p:nvPicPr>
          <p:cNvPr id="266" name="Google Shape;266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016460" y="930704"/>
            <a:ext cx="7175540" cy="469107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 txBox="1">
            <a:spLocks noGrp="1"/>
          </p:cNvSpPr>
          <p:nvPr>
            <p:ph type="body" idx="2"/>
          </p:nvPr>
        </p:nvSpPr>
        <p:spPr>
          <a:xfrm>
            <a:off x="839788" y="1612232"/>
            <a:ext cx="4141286" cy="4256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b="1"/>
              <a:t>Hull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Finalize a model to construct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3D print said model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Observe how it sits in water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b="1"/>
              <a:t>Lid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Determine LiDAR tower size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Finalize hatch size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b="1"/>
              <a:t>LiDAR Tilt Mechanism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Create test mechanism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b="1"/>
              <a:t>Propulsor Hot-Swap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Test making more propulsor hot-swaps </a:t>
            </a: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4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  Bryson Potts				</a:t>
            </a: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4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9697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2F0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41C26"/>
          </a:solidFill>
          <a:ln w="12700" cap="flat" cmpd="sng">
            <a:solidFill>
              <a:srgbClr val="7920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613611" y="3731661"/>
            <a:ext cx="10960768" cy="327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The Hull 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3D modeled in Fusion 360 for FDM 3D printing (1/16 volume scale)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Printed in Hatchbox PLA filament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Lead fishing weights used as the scaled components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5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Bryson Potts					</a:t>
            </a: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5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32"/>
          <p:cNvGrpSpPr/>
          <p:nvPr/>
        </p:nvGrpSpPr>
        <p:grpSpPr>
          <a:xfrm>
            <a:off x="180278" y="178381"/>
            <a:ext cx="11831445" cy="3099288"/>
            <a:chOff x="242277" y="178381"/>
            <a:chExt cx="11831445" cy="3099288"/>
          </a:xfrm>
        </p:grpSpPr>
        <p:pic>
          <p:nvPicPr>
            <p:cNvPr id="279" name="Google Shape;279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2277" y="178381"/>
              <a:ext cx="5509846" cy="3099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>
              <a:off x="7510506" y="-1292097"/>
              <a:ext cx="3086187" cy="60402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1614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2F0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41C26"/>
          </a:solidFill>
          <a:ln w="12700" cap="flat" cmpd="sng">
            <a:solidFill>
              <a:srgbClr val="7920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613611" y="3731661"/>
            <a:ext cx="10960768" cy="327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The Lid 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3D modeled in Fusion 360 for FDM 3D printing (1/16 volume scale)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Printed in Hatchbox PLA filament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Spacious hatch for easy access to electrical components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3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6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8" name="Google Shape;288;p33"/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Bryson Potts  				</a:t>
            </a: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6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62" y="-1522779"/>
            <a:ext cx="12192000" cy="588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891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41C26"/>
          </a:solidFill>
          <a:ln w="12700" cap="flat" cmpd="sng">
            <a:solidFill>
              <a:srgbClr val="7920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613611" y="3731661"/>
            <a:ext cx="1096076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The Tilt Mechanism 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Designed to adjust the angle at which the LiDAR will sit on the boat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4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7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7" name="Google Shape;297;p34"/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Bryson Potts					</a:t>
            </a: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7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042" y="105976"/>
            <a:ext cx="2734916" cy="315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 rotWithShape="1">
          <a:blip r:embed="rId4">
            <a:alphaModFix/>
          </a:blip>
          <a:srcRect t="-6898" b="15340"/>
          <a:stretch/>
        </p:blipFill>
        <p:spPr>
          <a:xfrm>
            <a:off x="426042" y="-1713378"/>
            <a:ext cx="2869500" cy="5142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 rotWithShape="1">
          <a:blip r:embed="rId5">
            <a:alphaModFix/>
          </a:blip>
          <a:srcRect b="23417"/>
          <a:stretch/>
        </p:blipFill>
        <p:spPr>
          <a:xfrm>
            <a:off x="4380235" y="-883745"/>
            <a:ext cx="2877043" cy="431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6">
            <a:alphaModFix/>
          </a:blip>
          <a:srcRect b="24251"/>
          <a:stretch/>
        </p:blipFill>
        <p:spPr>
          <a:xfrm>
            <a:off x="8576624" y="-688743"/>
            <a:ext cx="2777176" cy="4117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6369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2F0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41C26"/>
          </a:solidFill>
          <a:ln w="12700" cap="flat" cmpd="sng">
            <a:solidFill>
              <a:srgbClr val="7920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5"/>
          <p:cNvSpPr txBox="1"/>
          <p:nvPr/>
        </p:nvSpPr>
        <p:spPr>
          <a:xfrm>
            <a:off x="613611" y="3731661"/>
            <a:ext cx="10960768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The Propulsion Hot Swap 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Allows for quickly interchanging the propulsors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Also allows the boat to sit on the ground without being supported by the propulsors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Recreate the model on hand to be 3D printed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5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8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Bryson Potts					</a:t>
            </a: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8</a:t>
            </a:fld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5"/>
          <p:cNvPicPr preferRelativeResize="0"/>
          <p:nvPr/>
        </p:nvPicPr>
        <p:blipFill rotWithShape="1">
          <a:blip r:embed="rId3">
            <a:alphaModFix/>
          </a:blip>
          <a:srcRect t="11713" r="611" b="39300"/>
          <a:stretch/>
        </p:blipFill>
        <p:spPr>
          <a:xfrm>
            <a:off x="8610600" y="168275"/>
            <a:ext cx="3250024" cy="313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 rotWithShape="1">
          <a:blip r:embed="rId4">
            <a:alphaModFix/>
          </a:blip>
          <a:srcRect b="17989"/>
          <a:stretch/>
        </p:blipFill>
        <p:spPr>
          <a:xfrm>
            <a:off x="836321" y="49522"/>
            <a:ext cx="2078596" cy="3336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5"/>
          <p:cNvPicPr preferRelativeResize="0"/>
          <p:nvPr/>
        </p:nvPicPr>
        <p:blipFill rotWithShape="1">
          <a:blip r:embed="rId5">
            <a:alphaModFix/>
          </a:blip>
          <a:srcRect t="18177" b="33169"/>
          <a:stretch/>
        </p:blipFill>
        <p:spPr>
          <a:xfrm>
            <a:off x="4123852" y="168275"/>
            <a:ext cx="3277812" cy="3121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9276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5731D-A40A-4516-AE94-2A01CD43A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50407-AB43-4E03-B3B3-AC197CFA8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Initially planned to have the hull and lid manufactured at the HPMI in Tallahassee.</a:t>
            </a:r>
          </a:p>
          <a:p>
            <a:r>
              <a:rPr lang="en-US" dirty="0"/>
              <a:t>Planned to have hull and lid manufactured at Gulf Coast State College.</a:t>
            </a:r>
          </a:p>
          <a:p>
            <a:r>
              <a:rPr lang="en-US" dirty="0"/>
              <a:t>Hand lay-up was done to manufacture the hull and lid by team members in thermal lab space.</a:t>
            </a:r>
          </a:p>
        </p:txBody>
      </p:sp>
      <p:sp>
        <p:nvSpPr>
          <p:cNvPr id="5" name="Google Shape;309;p35">
            <a:extLst>
              <a:ext uri="{FF2B5EF4-FFF2-40B4-BE49-F238E27FC236}">
                <a16:creationId xmlns:a16="http://schemas.microsoft.com/office/drawing/2014/main" id="{B261F7A1-C831-4168-BCB5-44FDBE7FD401}"/>
              </a:ext>
            </a:extLst>
          </p:cNvPr>
          <p:cNvSpPr txBox="1"/>
          <p:nvPr/>
        </p:nvSpPr>
        <p:spPr>
          <a:xfrm>
            <a:off x="838200" y="6309677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Steven Harrington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</a:t>
            </a:r>
            <a:fld id="{00000000-1234-1234-1234-123412341234}" type="slidenum"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t>9</a:t>
            </a:fld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47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ockprintVTI">
  <a:themeElements>
    <a:clrScheme name="Custom 69">
      <a:dk1>
        <a:srgbClr val="000000"/>
      </a:dk1>
      <a:lt1>
        <a:srgbClr val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lockprintVTI">
  <a:themeElements>
    <a:clrScheme name="Blockprint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0000FF"/>
      </a:hlink>
      <a:folHlink>
        <a:srgbClr val="FF00FF"/>
      </a:folHlink>
    </a:clrScheme>
    <a:fontScheme name="BlockprintVTI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Blockprint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920</Words>
  <Application>Microsoft Office PowerPoint</Application>
  <PresentationFormat>Widescreen</PresentationFormat>
  <Paragraphs>175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Times New Roman</vt:lpstr>
      <vt:lpstr>Office Theme</vt:lpstr>
      <vt:lpstr>BlockprintVTI</vt:lpstr>
      <vt:lpstr>1_BlockprintVTI</vt:lpstr>
      <vt:lpstr>Final Presentation Team 524PC RoboBoat Pt. 2</vt:lpstr>
      <vt:lpstr>Prototyping and Test Readiness</vt:lpstr>
      <vt:lpstr>PowerPoint Presentation</vt:lpstr>
      <vt:lpstr>Prototypes</vt:lpstr>
      <vt:lpstr>PowerPoint Presentation</vt:lpstr>
      <vt:lpstr>PowerPoint Presentation</vt:lpstr>
      <vt:lpstr>PowerPoint Presentation</vt:lpstr>
      <vt:lpstr>PowerPoint Presentation</vt:lpstr>
      <vt:lpstr>Fabrication Planning</vt:lpstr>
      <vt:lpstr>Manufacturing Process</vt:lpstr>
      <vt:lpstr>Manufacturing Process</vt:lpstr>
      <vt:lpstr>Assessment Plan</vt:lpstr>
      <vt:lpstr>PowerPoint Presentation</vt:lpstr>
      <vt:lpstr>Floatation and Stability </vt:lpstr>
      <vt:lpstr>Floatation and Stability </vt:lpstr>
      <vt:lpstr>Sub-Systems and Operation </vt:lpstr>
      <vt:lpstr>Safety Plan</vt:lpstr>
      <vt:lpstr>Roboboat Results</vt:lpstr>
      <vt:lpstr>EE Integration</vt:lpstr>
      <vt:lpstr>Advice for the Upcoming Groups</vt:lpstr>
      <vt:lpstr>Questions?        B.O.A.T (Best of All Time)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 Team 524PC RoboBoat Pt. 2</dc:title>
  <dc:creator> </dc:creator>
  <cp:lastModifiedBy> </cp:lastModifiedBy>
  <cp:revision>1</cp:revision>
  <dcterms:created xsi:type="dcterms:W3CDTF">2021-07-28T15:47:29Z</dcterms:created>
  <dcterms:modified xsi:type="dcterms:W3CDTF">2021-07-28T15:54:07Z</dcterms:modified>
</cp:coreProperties>
</file>